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altLang="en-US" sz="3200" b="1" dirty="0">
                <a:latin typeface="Times New Roman" panose="02020603050405020304" charset="0"/>
                <a:cs typeface="Times New Roman" panose="02020603050405020304" charset="0"/>
              </a:rPr>
              <a:t>Effects of Service Disruptions on Retention in HIV Care During the U.S. Stop Work Order: A Programmatic Perspective.</a:t>
            </a:r>
            <a:endParaRPr lang="en-US" altLang="en-US" sz="3200" b="1" dirty="0">
              <a:latin typeface="Times New Roman" panose="02020603050405020304" charset="0"/>
              <a:cs typeface="Times New Roman" panose="02020603050405020304" charset="0"/>
            </a:endParaRPr>
          </a:p>
        </p:txBody>
      </p:sp>
      <p:sp>
        <p:nvSpPr>
          <p:cNvPr id="3" name="Subtitle 2"/>
          <p:cNvSpPr>
            <a:spLocks noGrp="1"/>
          </p:cNvSpPr>
          <p:nvPr>
            <p:ph type="subTitle" idx="1"/>
          </p:nvPr>
        </p:nvSpPr>
        <p:spPr/>
        <p:txBody>
          <a:bodyPr>
            <a:normAutofit lnSpcReduction="10000"/>
          </a:bodyPr>
          <a:lstStyle/>
          <a:p>
            <a:r>
              <a:rPr lang="en-US" altLang="en-US">
                <a:latin typeface="Times New Roman" panose="02020603050405020304" charset="0"/>
                <a:cs typeface="Times New Roman" panose="02020603050405020304" charset="0"/>
              </a:rPr>
              <a:t>Authors:</a:t>
            </a:r>
            <a:endParaRPr lang="en-US" altLang="en-US">
              <a:latin typeface="Times New Roman" panose="02020603050405020304" charset="0"/>
              <a:cs typeface="Times New Roman" panose="02020603050405020304" charset="0"/>
            </a:endParaRPr>
          </a:p>
          <a:p>
            <a:r>
              <a:rPr lang="en-US" altLang="en-US">
                <a:latin typeface="Times New Roman" panose="02020603050405020304" charset="0"/>
                <a:cs typeface="Times New Roman" panose="02020603050405020304" charset="0"/>
              </a:rPr>
              <a:t>Rahma H Rashid</a:t>
            </a:r>
            <a:r>
              <a:rPr lang="en-US" altLang="en-US" baseline="30000">
                <a:latin typeface="Times New Roman" panose="02020603050405020304" charset="0"/>
                <a:cs typeface="Times New Roman" panose="02020603050405020304" charset="0"/>
              </a:rPr>
              <a:t>1</a:t>
            </a:r>
            <a:r>
              <a:rPr lang="en-US" altLang="en-US">
                <a:latin typeface="Times New Roman" panose="02020603050405020304" charset="0"/>
                <a:cs typeface="Times New Roman" panose="02020603050405020304" charset="0"/>
              </a:rPr>
              <a:t>, Zaituni Ahmed</a:t>
            </a:r>
            <a:r>
              <a:rPr lang="en-US" altLang="en-US" baseline="30000">
                <a:latin typeface="Times New Roman" panose="02020603050405020304" charset="0"/>
                <a:cs typeface="Times New Roman" panose="02020603050405020304" charset="0"/>
              </a:rPr>
              <a:t>1</a:t>
            </a:r>
            <a:r>
              <a:rPr lang="en-US" altLang="en-US">
                <a:latin typeface="Times New Roman" panose="02020603050405020304" charset="0"/>
                <a:cs typeface="Times New Roman" panose="02020603050405020304" charset="0"/>
              </a:rPr>
              <a:t>, Josphat Njuguna</a:t>
            </a:r>
            <a:r>
              <a:rPr lang="en-US" altLang="en-US" baseline="30000">
                <a:latin typeface="Times New Roman" panose="02020603050405020304" charset="0"/>
                <a:cs typeface="Times New Roman" panose="02020603050405020304" charset="0"/>
              </a:rPr>
              <a:t>2</a:t>
            </a:r>
            <a:endParaRPr lang="en-US" altLang="en-US">
              <a:latin typeface="Times New Roman" panose="02020603050405020304" charset="0"/>
              <a:cs typeface="Times New Roman" panose="02020603050405020304" charset="0"/>
            </a:endParaRPr>
          </a:p>
          <a:p>
            <a:r>
              <a:rPr lang="en-US" altLang="en-US">
                <a:latin typeface="Times New Roman" panose="02020603050405020304" charset="0"/>
                <a:cs typeface="Times New Roman" panose="02020603050405020304" charset="0"/>
              </a:rPr>
              <a:t>1.Department of Health Services Mombasa County: 2. USAID Stawisha Pwani</a:t>
            </a:r>
            <a:endParaRPr lang="en-US" altLang="en-US">
              <a:latin typeface="Times New Roman" panose="02020603050405020304" charset="0"/>
              <a:cs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br>
              <a:rPr lang="en-US" altLang="en-US"/>
            </a:br>
            <a:r>
              <a:rPr lang="en-US" altLang="en-US" sz="3200" b="1">
                <a:latin typeface="Times New Roman" panose="02020603050405020304" charset="0"/>
                <a:cs typeface="Times New Roman" panose="02020603050405020304" charset="0"/>
              </a:rPr>
              <a:t>Introduction:</a:t>
            </a:r>
            <a:endParaRPr lang="en-US" altLang="en-US" sz="3200" b="1">
              <a:latin typeface="Times New Roman" panose="02020603050405020304" charset="0"/>
              <a:cs typeface="Times New Roman" panose="02020603050405020304" charset="0"/>
            </a:endParaRPr>
          </a:p>
        </p:txBody>
      </p:sp>
      <p:sp>
        <p:nvSpPr>
          <p:cNvPr id="3" name="Content Placeholder 2"/>
          <p:cNvSpPr>
            <a:spLocks noGrp="1"/>
          </p:cNvSpPr>
          <p:nvPr>
            <p:ph idx="1"/>
          </p:nvPr>
        </p:nvSpPr>
        <p:spPr/>
        <p:txBody>
          <a:bodyPr/>
          <a:p>
            <a:r>
              <a:rPr lang="en-US" altLang="en-US" sz="3200">
                <a:latin typeface="Times New Roman" panose="02020603050405020304" charset="0"/>
                <a:cs typeface="Times New Roman" panose="02020603050405020304" charset="0"/>
              </a:rPr>
              <a:t>In December 2024, the US Government issued an immediate ‘STOP WORK’ order, which disrupted the operations of many donor funded HIV programs internationally. This disruption may have impacted continuity of HIV care and treatment services especially in settings that are donor dependent. This study investigated if these changes impacted "interruption in treatment" (IIT) for HIV-positive clients in Mombasa County.</a:t>
            </a:r>
            <a:endParaRPr lang="en-US" altLang="en-US" sz="3200">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ltLang="en-US" sz="3200" b="1">
                <a:latin typeface="Times New Roman" panose="02020603050405020304" charset="0"/>
                <a:cs typeface="Times New Roman" panose="02020603050405020304" charset="0"/>
              </a:rPr>
              <a:t>Methods</a:t>
            </a:r>
            <a:r>
              <a:rPr lang="en-US" altLang="en-US" sz="3200">
                <a:latin typeface="Times New Roman" panose="02020603050405020304" charset="0"/>
                <a:cs typeface="Times New Roman" panose="02020603050405020304" charset="0"/>
              </a:rPr>
              <a:t>:</a:t>
            </a:r>
            <a:endParaRPr lang="en-US" altLang="en-US" sz="3200">
              <a:latin typeface="Times New Roman" panose="02020603050405020304" charset="0"/>
              <a:cs typeface="Times New Roman" panose="02020603050405020304" charset="0"/>
            </a:endParaRPr>
          </a:p>
        </p:txBody>
      </p:sp>
      <p:sp>
        <p:nvSpPr>
          <p:cNvPr id="5" name="Content Placeholder 4"/>
          <p:cNvSpPr>
            <a:spLocks noGrp="1"/>
          </p:cNvSpPr>
          <p:nvPr>
            <p:ph idx="1"/>
          </p:nvPr>
        </p:nvSpPr>
        <p:spPr/>
        <p:txBody>
          <a:bodyPr/>
          <a:p>
            <a:r>
              <a:rPr lang="en-US" altLang="en-US" sz="3200">
                <a:latin typeface="Times New Roman" panose="02020603050405020304" charset="0"/>
                <a:cs typeface="Times New Roman" panose="02020603050405020304" charset="0"/>
              </a:rPr>
              <a:t>A mixed method was used to investigate IIT, which was defined per PEPFAR as clients who have not had a clinical contact or drug pickup for more than 28 days after their last expected clinical contact or drug pickup date. Routine program data from June 2024 to May 2025 from the KHIS and DATIM was analyzed. IIT rates were assessed pre- and post-Stop Work Order using facility-level data from USAID supported facilities from DATIM and KHIS.</a:t>
            </a:r>
            <a:endParaRPr lang="en-US" altLang="en-US" sz="3200">
              <a:latin typeface="Times New Roman" panose="02020603050405020304" charset="0"/>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normAutofit/>
          </a:bodyPr>
          <a:p>
            <a:r>
              <a:rPr lang="en-US" altLang="en-US" sz="3555" b="1">
                <a:latin typeface="Times New Roman" panose="02020603050405020304" charset="0"/>
                <a:cs typeface="Times New Roman" panose="02020603050405020304" charset="0"/>
              </a:rPr>
              <a:t>Results:</a:t>
            </a:r>
            <a:br>
              <a:rPr lang="en-US" altLang="en-US"/>
            </a:br>
            <a:endParaRPr lang="en-US" altLang="en-US"/>
          </a:p>
        </p:txBody>
      </p:sp>
      <p:sp>
        <p:nvSpPr>
          <p:cNvPr id="5" name="Content Placeholder 4"/>
          <p:cNvSpPr>
            <a:spLocks noGrp="1"/>
          </p:cNvSpPr>
          <p:nvPr>
            <p:ph sz="half" idx="1"/>
          </p:nvPr>
        </p:nvSpPr>
        <p:spPr/>
        <p:txBody>
          <a:bodyPr/>
          <a:p>
            <a:r>
              <a:rPr lang="en-US" altLang="en-US" sz="3200">
                <a:latin typeface="Times New Roman" panose="02020603050405020304" charset="0"/>
                <a:cs typeface="Times New Roman" panose="02020603050405020304" charset="0"/>
              </a:rPr>
              <a:t>The average IIT monthly was 170 before the stop-work, which increased to 325. Stop work order was partially removed in March 2025, some services were restarted hence by May 2025, IIT appeared to decrease.</a:t>
            </a:r>
            <a:endParaRPr lang="en-US" altLang="en-US" sz="3200">
              <a:latin typeface="Times New Roman" panose="02020603050405020304" charset="0"/>
              <a:cs typeface="Times New Roman" panose="02020603050405020304" charset="0"/>
            </a:endParaRPr>
          </a:p>
        </p:txBody>
      </p:sp>
      <p:graphicFrame>
        <p:nvGraphicFramePr>
          <p:cNvPr id="7" name="Content Placeholder 6"/>
          <p:cNvGraphicFramePr/>
          <p:nvPr>
            <p:ph sz="half" idx="2"/>
            <p:custDataLst>
              <p:tags r:id="rId1"/>
            </p:custDataLst>
          </p:nvPr>
        </p:nvGraphicFramePr>
        <p:xfrm>
          <a:off x="6172200" y="1825625"/>
          <a:ext cx="5300345" cy="3707765"/>
        </p:xfrm>
        <a:graphic>
          <a:graphicData uri="http://schemas.openxmlformats.org/drawingml/2006/table">
            <a:tbl>
              <a:tblPr/>
              <a:tblGrid>
                <a:gridCol w="1525270"/>
                <a:gridCol w="682625"/>
                <a:gridCol w="681990"/>
                <a:gridCol w="682625"/>
                <a:gridCol w="682625"/>
                <a:gridCol w="1045210"/>
              </a:tblGrid>
              <a:tr h="474345">
                <a:tc>
                  <a:txBody>
                    <a:bodyPr/>
                    <a:p>
                      <a:pPr marL="59055" indent="0" fontAlgn="b">
                        <a:spcBef>
                          <a:spcPct val="0"/>
                        </a:spcBef>
                        <a:spcAft>
                          <a:spcPct val="0"/>
                        </a:spcAft>
                      </a:pPr>
                      <a:r>
                        <a:rPr sz="1100" b="1">
                          <a:solidFill>
                            <a:srgbClr val="000000"/>
                          </a:solidFill>
                          <a:latin typeface="Calibri" panose="020F0502020204030204"/>
                          <a:ea typeface="SimSun" panose="02010600030101010101" pitchFamily="2" charset="-122"/>
                        </a:rPr>
                        <a:t>period name</a:t>
                      </a:r>
                      <a:endParaRPr sz="1100" b="1">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fontAlgn="b">
                        <a:spcBef>
                          <a:spcPct val="0"/>
                        </a:spcBef>
                        <a:spcAft>
                          <a:spcPct val="0"/>
                        </a:spcAft>
                      </a:pPr>
                      <a:r>
                        <a:rPr sz="1100" b="1">
                          <a:solidFill>
                            <a:srgbClr val="000000"/>
                          </a:solidFill>
                          <a:latin typeface="Calibri" panose="020F0502020204030204"/>
                          <a:ea typeface="SimSun" panose="02010600030101010101" pitchFamily="2" charset="-122"/>
                        </a:rPr>
                        <a:t>expected</a:t>
                      </a:r>
                      <a:endParaRPr sz="1100" b="1">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fontAlgn="b">
                        <a:spcBef>
                          <a:spcPct val="0"/>
                        </a:spcBef>
                        <a:spcAft>
                          <a:spcPct val="0"/>
                        </a:spcAft>
                      </a:pPr>
                      <a:r>
                        <a:rPr sz="1100" b="1">
                          <a:solidFill>
                            <a:srgbClr val="000000"/>
                          </a:solidFill>
                          <a:latin typeface="Calibri" panose="020F0502020204030204"/>
                          <a:ea typeface="SimSun" panose="02010600030101010101" pitchFamily="2" charset="-122"/>
                        </a:rPr>
                        <a:t>Transfer Out</a:t>
                      </a:r>
                      <a:endParaRPr sz="1100" b="1">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fontAlgn="b">
                        <a:spcBef>
                          <a:spcPct val="0"/>
                        </a:spcBef>
                        <a:spcAft>
                          <a:spcPct val="0"/>
                        </a:spcAft>
                      </a:pPr>
                      <a:r>
                        <a:rPr sz="1100" b="1">
                          <a:solidFill>
                            <a:srgbClr val="000000"/>
                          </a:solidFill>
                          <a:latin typeface="Calibri" panose="020F0502020204030204"/>
                          <a:ea typeface="SimSun" panose="02010600030101010101" pitchFamily="2" charset="-122"/>
                        </a:rPr>
                        <a:t>deaths</a:t>
                      </a:r>
                      <a:endParaRPr sz="1100" b="1">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fontAlgn="b">
                        <a:spcBef>
                          <a:spcPct val="0"/>
                        </a:spcBef>
                        <a:spcAft>
                          <a:spcPct val="0"/>
                        </a:spcAft>
                      </a:pPr>
                      <a:r>
                        <a:rPr sz="1100" b="1">
                          <a:solidFill>
                            <a:srgbClr val="000000"/>
                          </a:solidFill>
                          <a:latin typeface="Calibri" panose="020F0502020204030204"/>
                          <a:ea typeface="SimSun" panose="02010600030101010101" pitchFamily="2" charset="-122"/>
                        </a:rPr>
                        <a:t>IITs</a:t>
                      </a:r>
                      <a:endParaRPr sz="1100" b="1">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fontAlgn="b">
                        <a:spcBef>
                          <a:spcPct val="0"/>
                        </a:spcBef>
                        <a:spcAft>
                          <a:spcPct val="0"/>
                        </a:spcAft>
                      </a:pPr>
                      <a:r>
                        <a:rPr sz="1100" b="1">
                          <a:solidFill>
                            <a:srgbClr val="000000"/>
                          </a:solidFill>
                          <a:latin typeface="Calibri" panose="020F0502020204030204"/>
                          <a:ea typeface="SimSun" panose="02010600030101010101" pitchFamily="2" charset="-122"/>
                        </a:rPr>
                        <a:t>retention rate</a:t>
                      </a:r>
                      <a:endParaRPr sz="1100" b="1">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240">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Jun-24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25797</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75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18</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161</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99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875">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Jul-24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25961</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92</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18</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167</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99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240">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Aug-24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26124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67</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21</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166</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99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240">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Sep-24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26142</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56</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18</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186</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99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875">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Oct-24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26165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75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13</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159</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99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240">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Nov-24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26237</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65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179</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99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240">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Dec-24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26237</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10</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166</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99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875">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Jan-25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26280</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77</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18</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264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99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240">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Feb-25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26106</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36</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4</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430</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98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240">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Mar-25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26001</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60</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13</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396</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98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875">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Apr-25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25955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61</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11</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401</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98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269240">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May-25</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25949</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67</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12</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293</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marL="59055" indent="0" algn="r" fontAlgn="b">
                        <a:spcBef>
                          <a:spcPct val="0"/>
                        </a:spcBef>
                        <a:spcAft>
                          <a:spcPct val="0"/>
                        </a:spcAft>
                      </a:pPr>
                      <a:r>
                        <a:rPr sz="1100">
                          <a:solidFill>
                            <a:srgbClr val="000000"/>
                          </a:solidFill>
                          <a:latin typeface="Calibri" panose="020F0502020204030204"/>
                          <a:ea typeface="SimSun" panose="02010600030101010101" pitchFamily="2" charset="-122"/>
                        </a:rPr>
                        <a:t>99 </a:t>
                      </a:r>
                      <a:endParaRPr sz="1100">
                        <a:solidFill>
                          <a:srgbClr val="000000"/>
                        </a:solidFill>
                        <a:latin typeface="Calibri" panose="020F0502020204030204"/>
                        <a:ea typeface="SimSun" panose="02010600030101010101" pitchFamily="2" charset="-122"/>
                      </a:endParaRPr>
                    </a:p>
                  </a:txBody>
                  <a:tcPr marL="68580" marR="68580" marT="0" marB="0"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ltLang="en-US" sz="3200" b="1">
                <a:latin typeface="Times New Roman" panose="02020603050405020304" charset="0"/>
                <a:cs typeface="Times New Roman" panose="02020603050405020304" charset="0"/>
              </a:rPr>
              <a:t>Discussion:</a:t>
            </a:r>
            <a:endParaRPr lang="en-US" altLang="en-US" sz="3200" b="1">
              <a:latin typeface="Times New Roman" panose="02020603050405020304" charset="0"/>
              <a:cs typeface="Times New Roman" panose="02020603050405020304" charset="0"/>
            </a:endParaRPr>
          </a:p>
        </p:txBody>
      </p:sp>
      <p:sp>
        <p:nvSpPr>
          <p:cNvPr id="5" name="Content Placeholder 4"/>
          <p:cNvSpPr>
            <a:spLocks noGrp="1"/>
          </p:cNvSpPr>
          <p:nvPr>
            <p:ph idx="1"/>
          </p:nvPr>
        </p:nvSpPr>
        <p:spPr/>
        <p:txBody>
          <a:bodyPr/>
          <a:p>
            <a:r>
              <a:rPr lang="en-US" altLang="en-US" sz="3200">
                <a:latin typeface="Times New Roman" panose="02020603050405020304" charset="0"/>
                <a:cs typeface="Times New Roman" panose="02020603050405020304" charset="0"/>
              </a:rPr>
              <a:t>The average retention during the period is at 99%, however, during stop work order, 1950 clients interrupted treatment. This group is at high risk of not virally suppressed hence risk of transmission.</a:t>
            </a:r>
            <a:endParaRPr lang="en-US" altLang="en-US" sz="3200">
              <a:latin typeface="Times New Roman" panose="02020603050405020304" charset="0"/>
              <a:cs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sz="3200" b="1">
                <a:latin typeface="Times New Roman" panose="02020603050405020304" charset="0"/>
                <a:cs typeface="Times New Roman" panose="02020603050405020304" charset="0"/>
              </a:rPr>
              <a:t>Conclusion:</a:t>
            </a:r>
            <a:endParaRPr lang="en-US" altLang="en-US" sz="3200" b="1">
              <a:latin typeface="Times New Roman" panose="02020603050405020304" charset="0"/>
              <a:cs typeface="Times New Roman" panose="02020603050405020304" charset="0"/>
            </a:endParaRPr>
          </a:p>
        </p:txBody>
      </p:sp>
      <p:sp>
        <p:nvSpPr>
          <p:cNvPr id="3" name="Content Placeholder 2"/>
          <p:cNvSpPr>
            <a:spLocks noGrp="1"/>
          </p:cNvSpPr>
          <p:nvPr>
            <p:ph idx="1"/>
          </p:nvPr>
        </p:nvSpPr>
        <p:spPr/>
        <p:txBody>
          <a:bodyPr/>
          <a:p>
            <a:r>
              <a:rPr lang="en-US" altLang="en-US" sz="3200">
                <a:latin typeface="Times New Roman" panose="02020603050405020304" charset="0"/>
                <a:cs typeface="Times New Roman" panose="02020603050405020304" charset="0"/>
              </a:rPr>
              <a:t>The Stop Work Order significantly disrupted continuity of care for HIV underscoring the need for contingency planning including Investing in local financing, differentiated service delivery and integration of HIV services.</a:t>
            </a:r>
            <a:endParaRPr lang="en-US" altLang="en-US" sz="3200">
              <a:latin typeface="Times New Roman" panose="02020603050405020304" charset="0"/>
              <a:cs typeface="Times New Roman" panose="02020603050405020304" charset="0"/>
            </a:endParaRPr>
          </a:p>
        </p:txBody>
      </p:sp>
    </p:spTree>
  </p:cSld>
  <p:clrMapOvr>
    <a:masterClrMapping/>
  </p:clrMapOvr>
</p:sld>
</file>

<file path=ppt/tags/tag1.xml><?xml version="1.0" encoding="utf-8"?>
<p:tagLst xmlns:p="http://schemas.openxmlformats.org/presentationml/2006/main">
  <p:tag name="TABLE_ENDDRAG_ORIGIN_RECT" val="417*291"/>
  <p:tag name="TABLE_ENDDRAG_RECT" val="486*143*417*29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2080</Words>
  <Application>WPS Presentation</Application>
  <PresentationFormat>Widescreen</PresentationFormat>
  <Paragraphs>182</Paragraphs>
  <Slides>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vt:i4>
      </vt:variant>
    </vt:vector>
  </HeadingPairs>
  <TitlesOfParts>
    <vt:vector size="16" baseType="lpstr">
      <vt:lpstr>Arial</vt:lpstr>
      <vt:lpstr>SimSun</vt:lpstr>
      <vt:lpstr>Wingdings</vt:lpstr>
      <vt:lpstr>Times New Roman</vt:lpstr>
      <vt:lpstr>Calibri</vt:lpstr>
      <vt:lpstr>Microsoft YaHei</vt:lpstr>
      <vt:lpstr>Arial Unicode MS</vt:lpstr>
      <vt:lpstr>Calibri Light</vt:lpstr>
      <vt:lpstr>Calibri</vt:lpstr>
      <vt:lpstr>Office Theme</vt:lpstr>
      <vt:lpstr>Effects of Service Disruptions on Retention in HIV Care During the U.S. Stop Work Order: A Programmatic Perspective.</vt:lpstr>
      <vt:lpstr> Introduction:</vt:lpstr>
      <vt:lpstr>Methods:</vt:lpstr>
      <vt:lpstr>Results: </vt:lpstr>
      <vt:lpstr>Discussion:</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ADMIN</dc:creator>
  <cp:lastModifiedBy>Rahma Hashim Rashid</cp:lastModifiedBy>
  <cp:revision>6</cp:revision>
  <dcterms:created xsi:type="dcterms:W3CDTF">2025-07-23T00:59:00Z</dcterms:created>
  <dcterms:modified xsi:type="dcterms:W3CDTF">2025-10-07T11:15:44Z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1033-12.2.0.22549</vt:lpwstr>
  </property>
</Properties>
</file>